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41"/>
  </p:notesMasterIdLst>
  <p:handoutMasterIdLst>
    <p:handoutMasterId r:id="rId42"/>
  </p:handoutMasterIdLst>
  <p:sldIdLst>
    <p:sldId id="820" r:id="rId2"/>
    <p:sldId id="819" r:id="rId3"/>
    <p:sldId id="821" r:id="rId4"/>
    <p:sldId id="794" r:id="rId5"/>
    <p:sldId id="756" r:id="rId6"/>
    <p:sldId id="799" r:id="rId7"/>
    <p:sldId id="766" r:id="rId8"/>
    <p:sldId id="770" r:id="rId9"/>
    <p:sldId id="795" r:id="rId10"/>
    <p:sldId id="822" r:id="rId11"/>
    <p:sldId id="796" r:id="rId12"/>
    <p:sldId id="797" r:id="rId13"/>
    <p:sldId id="823" r:id="rId14"/>
    <p:sldId id="825" r:id="rId15"/>
    <p:sldId id="798" r:id="rId16"/>
    <p:sldId id="826" r:id="rId17"/>
    <p:sldId id="800" r:id="rId18"/>
    <p:sldId id="808" r:id="rId19"/>
    <p:sldId id="810" r:id="rId20"/>
    <p:sldId id="775" r:id="rId21"/>
    <p:sldId id="776" r:id="rId22"/>
    <p:sldId id="827" r:id="rId23"/>
    <p:sldId id="828" r:id="rId24"/>
    <p:sldId id="829" r:id="rId25"/>
    <p:sldId id="777" r:id="rId26"/>
    <p:sldId id="778" r:id="rId27"/>
    <p:sldId id="779" r:id="rId28"/>
    <p:sldId id="780" r:id="rId29"/>
    <p:sldId id="830" r:id="rId30"/>
    <p:sldId id="807" r:id="rId31"/>
    <p:sldId id="782" r:id="rId32"/>
    <p:sldId id="783" r:id="rId33"/>
    <p:sldId id="784" r:id="rId34"/>
    <p:sldId id="785" r:id="rId35"/>
    <p:sldId id="809" r:id="rId36"/>
    <p:sldId id="787" r:id="rId37"/>
    <p:sldId id="788" r:id="rId38"/>
    <p:sldId id="786" r:id="rId39"/>
    <p:sldId id="811" r:id="rId40"/>
  </p:sldIdLst>
  <p:sldSz cx="12192000" cy="6858000"/>
  <p:notesSz cx="7099300" cy="10234613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8" autoAdjust="0"/>
  </p:normalViewPr>
  <p:slideViewPr>
    <p:cSldViewPr>
      <p:cViewPr varScale="1">
        <p:scale>
          <a:sx n="156" d="100"/>
          <a:sy n="156" d="100"/>
        </p:scale>
        <p:origin x="-112" y="-1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tags" Target="tags/tag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 and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31</a:t>
            </a:fld>
            <a:endParaRPr lang="en-US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32</a:t>
            </a:fld>
            <a:endParaRPr lang="en-US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tags" Target="../tags/tag12.x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27.png"/><Relationship Id="rId10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41.png"/><Relationship Id="rId29" Type="http://schemas.openxmlformats.org/officeDocument/2006/relationships/image" Target="../media/image42.png"/><Relationship Id="rId1" Type="http://schemas.openxmlformats.org/officeDocument/2006/relationships/tags" Target="../tags/tag17.xml"/><Relationship Id="rId2" Type="http://schemas.openxmlformats.org/officeDocument/2006/relationships/tags" Target="../tags/tag18.xml"/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tags" Target="../tags/tag21.xml"/><Relationship Id="rId30" Type="http://schemas.openxmlformats.org/officeDocument/2006/relationships/image" Target="../media/image43.png"/><Relationship Id="rId31" Type="http://schemas.openxmlformats.org/officeDocument/2006/relationships/image" Target="../media/image44.png"/><Relationship Id="rId32" Type="http://schemas.openxmlformats.org/officeDocument/2006/relationships/image" Target="../media/image45.png"/><Relationship Id="rId9" Type="http://schemas.openxmlformats.org/officeDocument/2006/relationships/tags" Target="../tags/tag25.xml"/><Relationship Id="rId6" Type="http://schemas.openxmlformats.org/officeDocument/2006/relationships/tags" Target="../tags/tag22.xml"/><Relationship Id="rId7" Type="http://schemas.openxmlformats.org/officeDocument/2006/relationships/tags" Target="../tags/tag23.xml"/><Relationship Id="rId8" Type="http://schemas.openxmlformats.org/officeDocument/2006/relationships/tags" Target="../tags/tag24.xml"/><Relationship Id="rId33" Type="http://schemas.openxmlformats.org/officeDocument/2006/relationships/image" Target="../media/image46.png"/><Relationship Id="rId10" Type="http://schemas.openxmlformats.org/officeDocument/2006/relationships/tags" Target="../tags/tag26.xml"/><Relationship Id="rId11" Type="http://schemas.openxmlformats.org/officeDocument/2006/relationships/tags" Target="../tags/tag27.xml"/><Relationship Id="rId12" Type="http://schemas.openxmlformats.org/officeDocument/2006/relationships/tags" Target="../tags/tag28.xml"/><Relationship Id="rId13" Type="http://schemas.openxmlformats.org/officeDocument/2006/relationships/tags" Target="../tags/tag29.xml"/><Relationship Id="rId14" Type="http://schemas.openxmlformats.org/officeDocument/2006/relationships/tags" Target="../tags/tag30.xml"/><Relationship Id="rId15" Type="http://schemas.openxmlformats.org/officeDocument/2006/relationships/slideLayout" Target="../slideLayouts/slideLayout2.xml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4" Type="http://schemas.openxmlformats.org/officeDocument/2006/relationships/tags" Target="../tags/tag34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tags" Target="../tags/tag31.xml"/><Relationship Id="rId2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" Type="http://schemas.openxmlformats.org/officeDocument/2006/relationships/tags" Target="../tags/tag35.xml"/><Relationship Id="rId2" Type="http://schemas.openxmlformats.org/officeDocument/2006/relationships/tags" Target="../tags/tag36.xml"/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tags" Target="../tags/tag39.xml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4.xml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4" Type="http://schemas.openxmlformats.org/officeDocument/2006/relationships/tags" Target="../tags/tag43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47.png"/><Relationship Id="rId1" Type="http://schemas.openxmlformats.org/officeDocument/2006/relationships/tags" Target="../tags/tag40.xml"/><Relationship Id="rId2" Type="http://schemas.openxmlformats.org/officeDocument/2006/relationships/tags" Target="../tags/tag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1" Type="http://schemas.microsoft.com/office/2007/relationships/media" Target="../media/media10.avi"/><Relationship Id="rId2" Type="http://schemas.openxmlformats.org/officeDocument/2006/relationships/video" Target="../media/media10.avi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1"/>
            <a:ext cx="7696200" cy="4729164"/>
          </a:xfrm>
        </p:spPr>
        <p:txBody>
          <a:bodyPr/>
          <a:lstStyle/>
          <a:p>
            <a:r>
              <a:rPr lang="en-US" sz="2800" dirty="0"/>
              <a:t>Homework 5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Has been released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Due Monday 3/3 at 11:59pm</a:t>
            </a:r>
          </a:p>
          <a:p>
            <a:r>
              <a:rPr lang="en-US" sz="2800" dirty="0" smtClean="0"/>
              <a:t>Project 3 MDPs/RL</a:t>
            </a:r>
            <a:endParaRPr lang="en-US" sz="2800" dirty="0"/>
          </a:p>
          <a:p>
            <a:pPr lvl="1"/>
            <a:r>
              <a:rPr lang="en-US" sz="2400" dirty="0" smtClean="0">
                <a:solidFill>
                  <a:srgbClr val="000000"/>
                </a:solidFill>
                <a:sym typeface="Symbol" pitchFamily="18" charset="2"/>
              </a:rPr>
              <a:t>About to be released</a:t>
            </a:r>
            <a:endParaRPr lang="en-US" sz="2400" dirty="0">
              <a:solidFill>
                <a:srgbClr val="000000"/>
              </a:solidFill>
              <a:sym typeface="Symbol" pitchFamily="18" charset="2"/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Due </a:t>
            </a:r>
            <a:r>
              <a:rPr lang="en-US" sz="2400" dirty="0" smtClean="0">
                <a:solidFill>
                  <a:srgbClr val="000000"/>
                </a:solidFill>
                <a:sym typeface="Symbol" pitchFamily="18" charset="2"/>
              </a:rPr>
              <a:t>Friday 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sym typeface="Symbol" pitchFamily="18" charset="2"/>
              </a:rPr>
              <a:t>/7 </a:t>
            </a:r>
            <a:r>
              <a:rPr lang="en-US" sz="2400" dirty="0">
                <a:solidFill>
                  <a:srgbClr val="000000"/>
                </a:solidFill>
                <a:sym typeface="Symbol" pitchFamily="18" charset="2"/>
              </a:rPr>
              <a:t>at </a:t>
            </a:r>
            <a:r>
              <a:rPr lang="en-US" sz="2400" dirty="0" smtClean="0">
                <a:solidFill>
                  <a:srgbClr val="000000"/>
                </a:solidFill>
                <a:sym typeface="Symbol" pitchFamily="18" charset="2"/>
              </a:rPr>
              <a:t>5pm</a:t>
            </a:r>
            <a:endParaRPr lang="en-US" dirty="0">
              <a:solidFill>
                <a:srgbClr val="000000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9412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Q-Learning Auto Cliff</a:t>
            </a:r>
            <a:r>
              <a:rPr lang="en-US" dirty="0"/>
              <a:t> </a:t>
            </a:r>
            <a:r>
              <a:rPr lang="en-US" dirty="0" smtClean="0"/>
              <a:t>Grid</a:t>
            </a:r>
            <a:endParaRPr lang="en-US" dirty="0"/>
          </a:p>
        </p:txBody>
      </p:sp>
      <p:pic>
        <p:nvPicPr>
          <p:cNvPr id="5" name="Qlearning--auto--cliff-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9" y="1143000"/>
            <a:ext cx="853440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vs. 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Simplest: random actions (</a:t>
            </a:r>
            <a:r>
              <a:rPr lang="en-US" dirty="0" smtClean="0">
                <a:sym typeface="Symbol" pitchFamily="18" charset="2"/>
              </a:rPr>
              <a:t>-greedy)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(small) probability </a:t>
            </a:r>
            <a:r>
              <a:rPr lang="en-US" dirty="0" smtClean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(large) probability 1-</a:t>
            </a:r>
            <a:r>
              <a:rPr lang="en-US" dirty="0" smtClean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</a:t>
            </a:r>
            <a:r>
              <a:rPr lang="en-US" sz="3600" dirty="0" smtClean="0"/>
              <a:t>Manual Exploration </a:t>
            </a:r>
            <a:r>
              <a:rPr lang="en-US" sz="3600" dirty="0"/>
              <a:t>– </a:t>
            </a:r>
            <a:r>
              <a:rPr lang="en-US" sz="3600" dirty="0" smtClean="0"/>
              <a:t>Bridge Grid </a:t>
            </a:r>
            <a:endParaRPr lang="en-US" sz="3600" dirty="0"/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</a:t>
            </a:r>
            <a:r>
              <a:rPr lang="en-US" sz="3600" dirty="0" smtClean="0"/>
              <a:t>Epsilon-Greedy – Crawler </a:t>
            </a:r>
            <a:endParaRPr lang="en-US" sz="3600" dirty="0"/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 smtClean="0"/>
              <a:t>When to explore?</a:t>
            </a:r>
          </a:p>
          <a:p>
            <a:pPr lvl="1"/>
            <a:r>
              <a:rPr lang="en-US" sz="2400" dirty="0" smtClean="0"/>
              <a:t>Random actions: explore a fixed amount</a:t>
            </a:r>
          </a:p>
          <a:p>
            <a:pPr lvl="1"/>
            <a:r>
              <a:rPr lang="en-US" sz="2400" dirty="0" smtClean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 smtClean="0"/>
              <a:t>	(yet) established, eventually stop exploring</a:t>
            </a:r>
          </a:p>
          <a:p>
            <a:pPr lvl="4"/>
            <a:endParaRPr lang="en-US" sz="1600" dirty="0" smtClean="0"/>
          </a:p>
          <a:p>
            <a:r>
              <a:rPr lang="en-US" sz="2800" dirty="0" smtClean="0"/>
              <a:t>Exploration function</a:t>
            </a:r>
          </a:p>
          <a:p>
            <a:pPr lvl="1"/>
            <a:r>
              <a:rPr lang="en-US" sz="2400" dirty="0" smtClean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 smtClean="0"/>
              <a:t>	returns an optimistic utility, e.g.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 smtClean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1512" y="1219564"/>
            <a:ext cx="4621888" cy="3352072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190978" y="4261336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Modified Q-Update: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Regular Q-Update: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(L11D4)]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</a:t>
            </a:r>
            <a:r>
              <a:rPr lang="en-US" sz="3600" dirty="0" smtClean="0"/>
              <a:t>Exploration Function – Crawler </a:t>
            </a:r>
            <a:endParaRPr lang="en-US" sz="3600" dirty="0"/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 smtClean="0"/>
              <a:t>Even if you learn the optimal policy, you still make mistakes along the way!</a:t>
            </a:r>
          </a:p>
          <a:p>
            <a:r>
              <a:rPr lang="en-US" sz="2200" dirty="0" smtClean="0"/>
              <a:t>Regret is a measure of your total mistake cost: the difference between your (expected) rewards, including youthful </a:t>
            </a:r>
            <a:r>
              <a:rPr lang="en-US" sz="2200" dirty="0" err="1" smtClean="0"/>
              <a:t>suboptimality</a:t>
            </a:r>
            <a:r>
              <a:rPr lang="en-US" sz="2200" dirty="0" smtClean="0"/>
              <a:t>, and optimal (expected) rewards</a:t>
            </a:r>
          </a:p>
          <a:p>
            <a:r>
              <a:rPr lang="en-US" sz="2200" dirty="0" smtClean="0"/>
              <a:t>Minimizing regret goes beyond learning to be optimal – it requires optimally learning to be optimal</a:t>
            </a:r>
          </a:p>
          <a:p>
            <a:r>
              <a:rPr lang="en-US" sz="2200" dirty="0" smtClean="0"/>
              <a:t>Example: random exploration and exploration functions both end up optimal, but random exploration has higher regret</a:t>
            </a:r>
            <a:endParaRPr lang="en-US" sz="2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in the News – Flappy Bird RL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ym typeface="Symbol" pitchFamily="18" charset="2"/>
              </a:rPr>
              <a:t>State space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Discretized vertical distance from lower pipe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Discretized horizontal distance from next pair of pipes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Life: Dead or Living</a:t>
            </a:r>
          </a:p>
          <a:p>
            <a:r>
              <a:rPr lang="en-US" sz="2800" dirty="0" smtClean="0">
                <a:sym typeface="Symbol" pitchFamily="18" charset="2"/>
              </a:rPr>
              <a:t>Actions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Click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Do nothing</a:t>
            </a:r>
          </a:p>
          <a:p>
            <a:r>
              <a:rPr lang="en-US" dirty="0" smtClean="0">
                <a:sym typeface="Symbol" pitchFamily="18" charset="2"/>
              </a:rPr>
              <a:t>Rewards</a:t>
            </a:r>
          </a:p>
          <a:p>
            <a:pPr lvl="1"/>
            <a:r>
              <a:rPr lang="en-US" dirty="0" smtClean="0">
                <a:sym typeface="Symbol" pitchFamily="18" charset="2"/>
              </a:rPr>
              <a:t>+1 if Flappy Bird still alive</a:t>
            </a:r>
          </a:p>
          <a:p>
            <a:pPr lvl="1"/>
            <a:r>
              <a:rPr lang="en-US" dirty="0" smtClean="0">
                <a:sym typeface="Symbol" pitchFamily="18" charset="2"/>
              </a:rPr>
              <a:t>-1000 if Flappy Bird is dead</a:t>
            </a:r>
          </a:p>
          <a:p>
            <a:r>
              <a:rPr lang="en-US" dirty="0" smtClean="0">
                <a:sym typeface="Symbol" pitchFamily="18" charset="2"/>
              </a:rPr>
              <a:t>6-7 hours of Q-learning</a:t>
            </a:r>
          </a:p>
          <a:p>
            <a:endParaRPr lang="en-US" dirty="0" smtClean="0">
              <a:solidFill>
                <a:srgbClr val="C00000"/>
              </a:solidFill>
              <a:sym typeface="Symbol" pitchFamily="18" charset="2"/>
            </a:endParaRPr>
          </a:p>
        </p:txBody>
      </p:sp>
      <p:pic>
        <p:nvPicPr>
          <p:cNvPr id="2" name="Picture 1" descr="StateSpa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1143000"/>
            <a:ext cx="287655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8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RL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Or even this one!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Video of Demo Q-Learning </a:t>
            </a:r>
            <a:r>
              <a:rPr lang="en-US" sz="4000" dirty="0" err="1" smtClean="0"/>
              <a:t>Pacman</a:t>
            </a:r>
            <a:r>
              <a:rPr lang="en-US" sz="4000" dirty="0" smtClean="0"/>
              <a:t> – Tiny – Watch All</a:t>
            </a:r>
            <a:endParaRPr lang="en-US" sz="4000" dirty="0"/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Video of Demo Q-Learning </a:t>
            </a:r>
            <a:r>
              <a:rPr lang="en-US" sz="4000" dirty="0" err="1" smtClean="0"/>
              <a:t>Pacman</a:t>
            </a:r>
            <a:r>
              <a:rPr lang="en-US" sz="4000" dirty="0" smtClean="0"/>
              <a:t> – Tiny – Silent Train</a:t>
            </a:r>
            <a:endParaRPr lang="en-US" sz="4000" dirty="0"/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Video of Demo Q-Learning </a:t>
            </a:r>
            <a:r>
              <a:rPr lang="en-US" sz="4000" dirty="0" err="1" smtClean="0"/>
              <a:t>Pacman</a:t>
            </a:r>
            <a:r>
              <a:rPr lang="en-US" sz="4000" dirty="0" smtClean="0"/>
              <a:t> – Tricky – Watch All</a:t>
            </a:r>
            <a:endParaRPr lang="en-US" sz="4000" dirty="0"/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1 / (dist to dot)</a:t>
            </a:r>
            <a:r>
              <a:rPr lang="en-US" sz="1800" baseline="30000" dirty="0" smtClean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Is </a:t>
            </a:r>
            <a:r>
              <a:rPr lang="en-US" sz="1800" dirty="0" err="1" smtClean="0"/>
              <a:t>Pacman</a:t>
            </a:r>
            <a:r>
              <a:rPr lang="en-US" sz="1800" dirty="0" smtClean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40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E.g., if something unexpectedly bad happens, blame the features that were on: </a:t>
            </a:r>
            <a:r>
              <a:rPr lang="en-US" sz="2000" dirty="0" err="1" smtClean="0"/>
              <a:t>disprefer</a:t>
            </a:r>
            <a:r>
              <a:rPr lang="en-US" sz="2000" dirty="0" smtClean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 (L11D10)]</a:t>
            </a:r>
            <a:endParaRPr lang="en-US" sz="16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Approximate Q-Learning -- </a:t>
            </a:r>
            <a:r>
              <a:rPr lang="en-US" dirty="0" err="1" smtClean="0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 in the News – Flappy Bird RL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ym typeface="Symbol" pitchFamily="18" charset="2"/>
              </a:rPr>
              <a:t>State space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Discretized vertical distance from lower pipe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Discretized horizontal distance from next pair of pipes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Life: Dead or Living</a:t>
            </a:r>
          </a:p>
          <a:p>
            <a:r>
              <a:rPr lang="en-US" sz="2800" dirty="0" smtClean="0">
                <a:sym typeface="Symbol" pitchFamily="18" charset="2"/>
              </a:rPr>
              <a:t>Actions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Click</a:t>
            </a:r>
          </a:p>
          <a:p>
            <a:pPr lvl="1"/>
            <a:r>
              <a:rPr lang="en-US" sz="2400" dirty="0" smtClean="0">
                <a:sym typeface="Symbol" pitchFamily="18" charset="2"/>
              </a:rPr>
              <a:t>Do nothing</a:t>
            </a:r>
          </a:p>
          <a:p>
            <a:r>
              <a:rPr lang="en-US" dirty="0" smtClean="0">
                <a:sym typeface="Symbol" pitchFamily="18" charset="2"/>
              </a:rPr>
              <a:t>Rewards</a:t>
            </a:r>
          </a:p>
          <a:p>
            <a:pPr lvl="1"/>
            <a:r>
              <a:rPr lang="en-US" dirty="0" smtClean="0">
                <a:sym typeface="Symbol" pitchFamily="18" charset="2"/>
              </a:rPr>
              <a:t>+1 if Flappy Bird still alive</a:t>
            </a:r>
          </a:p>
          <a:p>
            <a:pPr lvl="1"/>
            <a:r>
              <a:rPr lang="en-US" dirty="0" smtClean="0">
                <a:sym typeface="Symbol" pitchFamily="18" charset="2"/>
              </a:rPr>
              <a:t>-1000 if Flappy Bird is dead</a:t>
            </a:r>
          </a:p>
          <a:p>
            <a:r>
              <a:rPr lang="en-US" dirty="0" smtClean="0">
                <a:sym typeface="Symbol" pitchFamily="18" charset="2"/>
              </a:rPr>
              <a:t>6-7 hours of Q-learning</a:t>
            </a:r>
          </a:p>
          <a:p>
            <a:endParaRPr lang="en-US" dirty="0" smtClean="0">
              <a:solidFill>
                <a:srgbClr val="C00000"/>
              </a:solidFill>
              <a:sym typeface="Symbol" pitchFamily="18" charset="2"/>
            </a:endParaRPr>
          </a:p>
        </p:txBody>
      </p:sp>
      <p:pic>
        <p:nvPicPr>
          <p:cNvPr id="3" name="Flappy bird hack so that it is self play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1371600"/>
            <a:ext cx="271653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Q-Learning and Least Squares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750" y="1295800"/>
            <a:ext cx="9837738" cy="4961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398588" y="2198687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398588" y="4419600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398588" y="1676400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398588" y="4378325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393825" y="4443412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18100" y="4443412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398588" y="44196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323975" y="4352925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398588" y="30480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258888" y="2984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398588" y="16764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258888" y="16129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3692525" y="2795587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311275" y="2701925"/>
            <a:ext cx="2381250" cy="174625"/>
            <a:chOff x="288" y="1897"/>
            <a:chExt cx="1500" cy="110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897"/>
              <a:ext cx="110" cy="110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553200" y="1524000"/>
            <a:ext cx="4119563" cy="3743325"/>
            <a:chOff x="4308475" y="1228725"/>
            <a:chExt cx="4119563" cy="3743325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3325"/>
              <a:chOff x="2396" y="1789"/>
              <a:chExt cx="2049" cy="2358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Linear Approximation: Regression*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627035" y="5410200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cs typeface="Arial" charset="0"/>
                </a:rPr>
                <a:t>Prediction:</a:t>
              </a:r>
              <a:endParaRPr lang="en-US" sz="2400" dirty="0">
                <a:cs typeface="Arial" charset="0"/>
              </a:endParaRP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6799856" y="5410200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cs typeface="Arial" charset="0"/>
                </a:rPr>
                <a:t>Prediction:</a:t>
              </a:r>
              <a:endParaRPr lang="en-US" sz="2400" dirty="0">
                <a:cs typeface="Arial" charset="0"/>
              </a:endParaRP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088" y="4575175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575" y="2535238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695825" y="3081338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sym typeface="Symbol" pitchFamily="18" charset="2"/>
              </a:rPr>
              <a:t>Optimization: Least Squares*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4100512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4100512" y="6070600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4100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4100512" y="6005513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4113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10101262" y="6005513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10071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4100512" y="60706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4002087" y="5964238"/>
            <a:ext cx="68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6780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4075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4084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50" y="3619500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5253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4333875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2128837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858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53414" y="6146800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1676400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Minimizing Error*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</a:t>
            </a:r>
            <a:r>
              <a:rPr lang="en-US" sz="2400" dirty="0" smtClean="0">
                <a:latin typeface="Calibri" pitchFamily="34" charset="0"/>
              </a:rPr>
              <a:t>x, </a:t>
            </a:r>
            <a:r>
              <a:rPr lang="en-US" sz="2400" dirty="0">
                <a:latin typeface="Calibri" pitchFamily="34" charset="0"/>
              </a:rPr>
              <a:t>with features f(x</a:t>
            </a:r>
            <a:r>
              <a:rPr lang="en-US" sz="2400" dirty="0" smtClean="0">
                <a:latin typeface="Calibri" pitchFamily="34" charset="0"/>
              </a:rPr>
              <a:t>), target value y, and weights w: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243137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243137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2243137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22431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22415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9940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9924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37433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37417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45021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4500562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52530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52514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60118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59705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67627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67214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75120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74707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827087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82296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90217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89804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978058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9739312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2243137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2057400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2243137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2057400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2243137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2125662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2243137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2165350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2243137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2165350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2243137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2098675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2243137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2098675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2243137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2098675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2243137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2098675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2243137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2098675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2613025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7397750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2903537" y="2343150"/>
            <a:ext cx="3154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: Why Limiting Capacity Can Help*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104" y="1219200"/>
            <a:ext cx="7911192" cy="54864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Search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Policy search: start with an ok solution (e.g. Q-learning) then fine-tune by hill climbing on feature weights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Simplest policy search:</a:t>
            </a:r>
          </a:p>
          <a:p>
            <a:pPr lvl="1"/>
            <a:r>
              <a:rPr lang="en-US" sz="2400" dirty="0" smtClean="0"/>
              <a:t>Start with an initial linear value function or Q-function</a:t>
            </a:r>
          </a:p>
          <a:p>
            <a:pPr lvl="1"/>
            <a:r>
              <a:rPr lang="en-US" sz="2400" dirty="0" smtClean="0"/>
              <a:t>Nudge each feature weight up and down and see if your policy is better than before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Problems:</a:t>
            </a:r>
          </a:p>
          <a:p>
            <a:pPr lvl="1"/>
            <a:r>
              <a:rPr lang="en-US" sz="2400" dirty="0" smtClean="0"/>
              <a:t>How do we tell the policy got better?</a:t>
            </a:r>
          </a:p>
          <a:p>
            <a:pPr lvl="1"/>
            <a:r>
              <a:rPr lang="en-US" sz="2400" dirty="0" smtClean="0"/>
              <a:t>Need to run many sample episodes!</a:t>
            </a:r>
          </a:p>
          <a:p>
            <a:pPr lvl="1"/>
            <a:r>
              <a:rPr lang="en-US" sz="2400" dirty="0" smtClean="0"/>
              <a:t>If there are a lot of features, this can be impractical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Better methods exploit </a:t>
            </a:r>
            <a:r>
              <a:rPr lang="en-US" sz="2800" dirty="0" err="1" smtClean="0"/>
              <a:t>lookahead</a:t>
            </a:r>
            <a:r>
              <a:rPr lang="en-US" sz="2800" dirty="0" smtClean="0"/>
              <a:t> structure, sample wisely, change multiple parameters…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pic>
        <p:nvPicPr>
          <p:cNvPr id="2" name="HELICOPTER -- inver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4610" y="1143000"/>
            <a:ext cx="7963790" cy="5308600"/>
          </a:xfrm>
        </p:spPr>
      </p:pic>
      <p:sp>
        <p:nvSpPr>
          <p:cNvPr id="3" name="TextBox 2"/>
          <p:cNvSpPr txBox="1"/>
          <p:nvPr/>
        </p:nvSpPr>
        <p:spPr>
          <a:xfrm>
            <a:off x="-76200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libri"/>
                <a:cs typeface="Calibri"/>
              </a:rPr>
              <a:t>[Andrew Ng]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52585" y="6488668"/>
            <a:ext cx="213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HELICOPTER]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Next up: Part II: Uncertainty and Learning!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 smtClean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We still assume an MDP: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set of states s </a:t>
            </a:r>
            <a:r>
              <a:rPr lang="en-US" sz="2400" dirty="0" smtClean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 smtClean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model T(</a:t>
            </a:r>
            <a:r>
              <a:rPr lang="en-US" sz="2400" dirty="0" err="1" smtClean="0">
                <a:solidFill>
                  <a:srgbClr val="C00000"/>
                </a:solidFill>
              </a:rPr>
              <a:t>s,a,s</a:t>
            </a:r>
            <a:r>
              <a:rPr lang="en-US" sz="2400" dirty="0" smtClean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reward function R(</a:t>
            </a:r>
            <a:r>
              <a:rPr lang="en-US" sz="2400" dirty="0" err="1" smtClean="0">
                <a:solidFill>
                  <a:srgbClr val="C00000"/>
                </a:solidFill>
              </a:rPr>
              <a:t>s,a,s</a:t>
            </a:r>
            <a:r>
              <a:rPr lang="en-US" sz="2400" dirty="0" smtClean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 smtClean="0"/>
              <a:t>Still looking for a policy </a:t>
            </a:r>
            <a:r>
              <a:rPr lang="en-US" sz="2800" dirty="0" smtClean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 smtClean="0">
              <a:sym typeface="Symbol" pitchFamily="18" charset="2"/>
            </a:endParaRPr>
          </a:p>
          <a:p>
            <a:r>
              <a:rPr lang="en-US" sz="2800" dirty="0" smtClean="0">
                <a:sym typeface="Symbol" pitchFamily="18" charset="2"/>
              </a:rPr>
              <a:t>New twist: </a:t>
            </a:r>
            <a:r>
              <a:rPr lang="en-US" sz="2800" dirty="0" smtClean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 smtClean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 smtClean="0">
                <a:sym typeface="Symbol" pitchFamily="18" charset="2"/>
              </a:rPr>
              <a:t>Big idea: </a:t>
            </a:r>
            <a:r>
              <a:rPr lang="en-US" sz="2800" dirty="0" smtClean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Known MDP: Offline Solution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Unknown MDP: Model-Based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Unknown MDP: Model-Free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 smtClean="0"/>
              <a:t>Model-free (temporal difference) learning</a:t>
            </a:r>
          </a:p>
          <a:p>
            <a:pPr lvl="1"/>
            <a:r>
              <a:rPr lang="en-US" dirty="0" smtClean="0"/>
              <a:t>Experience world through episodes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Update estimates each transition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Over time, updates will mimic Bellman updates</a:t>
            </a:r>
          </a:p>
          <a:p>
            <a:pPr lvl="2"/>
            <a:endParaRPr lang="en-US" sz="2000" dirty="0" smtClean="0"/>
          </a:p>
          <a:p>
            <a:endParaRPr lang="en-US" sz="3600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1916" y="3764280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  <a:endParaRPr lang="en-US" sz="2400" dirty="0">
                <a:solidFill>
                  <a:srgbClr val="3333FF"/>
                </a:solidFill>
                <a:latin typeface="Calibri"/>
                <a:cs typeface="Calibri"/>
              </a:endParaRP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smtClean="0"/>
              <a:t>We’d like to do Q-value updates to each Q-state:</a:t>
            </a:r>
          </a:p>
          <a:p>
            <a:pPr lvl="1"/>
            <a:endParaRPr lang="en-US" sz="2000" smtClean="0"/>
          </a:p>
          <a:p>
            <a:pPr lvl="1"/>
            <a:endParaRPr lang="en-US" sz="2000" smtClean="0"/>
          </a:p>
          <a:p>
            <a:pPr lvl="1"/>
            <a:r>
              <a:rPr lang="en-US" sz="2000" smtClean="0"/>
              <a:t>But can’t compute this update without knowing T, R</a:t>
            </a:r>
          </a:p>
          <a:p>
            <a:pPr lvl="4"/>
            <a:endParaRPr lang="en-US" sz="1200" smtClean="0"/>
          </a:p>
          <a:p>
            <a:r>
              <a:rPr lang="en-US" sz="2400" smtClean="0"/>
              <a:t>Instead, compute average as we go</a:t>
            </a:r>
          </a:p>
          <a:p>
            <a:pPr lvl="1"/>
            <a:r>
              <a:rPr lang="en-US" sz="2000" smtClean="0"/>
              <a:t>Receive a sample transition (s,a,r,s’)</a:t>
            </a:r>
          </a:p>
          <a:p>
            <a:pPr lvl="1"/>
            <a:r>
              <a:rPr lang="en-US" sz="2000" smtClean="0"/>
              <a:t>This sample suggests</a:t>
            </a:r>
          </a:p>
          <a:p>
            <a:pPr lvl="2"/>
            <a:endParaRPr lang="en-US" sz="1600" smtClean="0"/>
          </a:p>
          <a:p>
            <a:pPr lvl="2"/>
            <a:endParaRPr lang="en-US" sz="1600" smtClean="0"/>
          </a:p>
          <a:p>
            <a:pPr lvl="1"/>
            <a:r>
              <a:rPr lang="en-US" sz="2000" smtClean="0"/>
              <a:t>But we want to average over results from (s,a)  (Why?)</a:t>
            </a:r>
          </a:p>
          <a:p>
            <a:pPr lvl="1"/>
            <a:r>
              <a:rPr lang="en-US" sz="2000" smtClean="0"/>
              <a:t>So keep a running average</a:t>
            </a:r>
          </a:p>
          <a:p>
            <a:pPr lvl="1"/>
            <a:endParaRPr lang="en-US" sz="2000" smtClean="0"/>
          </a:p>
          <a:p>
            <a:pPr lvl="1"/>
            <a:endParaRPr lang="en-US" sz="2000" smtClean="0"/>
          </a:p>
          <a:p>
            <a:pPr lvl="1"/>
            <a:endParaRPr lang="en-US" sz="2000" smtClean="0"/>
          </a:p>
          <a:p>
            <a:pPr lvl="1"/>
            <a:endParaRPr lang="en-US" sz="2000" smtClean="0"/>
          </a:p>
          <a:p>
            <a:pPr lvl="1"/>
            <a:endParaRPr lang="en-US" sz="2000" smtClean="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5675" y="57912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4495800"/>
            <a:ext cx="346868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12984" y="1898552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 smtClean="0"/>
              <a:t>Amazing result: Q-learning converges to optimal policy -- even if you’re acting </a:t>
            </a:r>
            <a:r>
              <a:rPr lang="en-US" sz="2800" dirty="0" err="1" smtClean="0"/>
              <a:t>suboptimally</a:t>
            </a:r>
            <a:r>
              <a:rPr lang="en-US" sz="2800" dirty="0" smtClean="0"/>
              <a:t>!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Caveats:</a:t>
            </a:r>
          </a:p>
          <a:p>
            <a:pPr lvl="1"/>
            <a:r>
              <a:rPr lang="en-US" sz="2400" dirty="0" smtClean="0"/>
              <a:t>You have to explore enough</a:t>
            </a:r>
          </a:p>
          <a:p>
            <a:pPr lvl="1"/>
            <a:r>
              <a:rPr lang="en-US" sz="2400" dirty="0" smtClean="0"/>
              <a:t>You have to eventually make the learning rate</a:t>
            </a:r>
          </a:p>
          <a:p>
            <a:pPr lvl="1">
              <a:buNone/>
            </a:pPr>
            <a:r>
              <a:rPr lang="en-US" sz="2400" dirty="0" smtClean="0"/>
              <a:t>	small enough</a:t>
            </a:r>
          </a:p>
          <a:p>
            <a:pPr lvl="1"/>
            <a:r>
              <a:rPr lang="en-US" sz="2400" dirty="0" smtClean="0"/>
              <a:t>… but not decrease it too quickly</a:t>
            </a:r>
          </a:p>
          <a:p>
            <a:pPr lvl="1"/>
            <a:r>
              <a:rPr lang="en-US" sz="2400" dirty="0" smtClean="0"/>
              <a:t>Basically, in the limit, it doesn’t matter how you select actions (!)</a:t>
            </a:r>
          </a:p>
          <a:p>
            <a:pPr lvl="3"/>
            <a:endParaRPr lang="en-US" sz="18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772400" y="6488112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auto – cliff grid (L11D1)]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45187</TotalTime>
  <Words>1730</Words>
  <Application>Microsoft Macintosh PowerPoint</Application>
  <PresentationFormat>Custom</PresentationFormat>
  <Paragraphs>316</Paragraphs>
  <Slides>39</Slides>
  <Notes>4</Notes>
  <HiddenSlides>4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dan-berkeley-nlp-v1</vt:lpstr>
      <vt:lpstr>Announcements</vt:lpstr>
      <vt:lpstr>AI in the News – Flappy Bird RL</vt:lpstr>
      <vt:lpstr>AI in the News – Flappy Bird RL</vt:lpstr>
      <vt:lpstr>CS 188: Artificial Intelligence </vt:lpstr>
      <vt:lpstr>Reinforcement Learning</vt:lpstr>
      <vt:lpstr>The Story So Far: MDPs and RL</vt:lpstr>
      <vt:lpstr>Model-Free Learning</vt:lpstr>
      <vt:lpstr>Q-Learning</vt:lpstr>
      <vt:lpstr>Q-Learning Properties</vt:lpstr>
      <vt:lpstr>Video of Demo Q-Learning Auto Cliff Grid</vt:lpstr>
      <vt:lpstr>Exploration vs. Exploitation</vt:lpstr>
      <vt:lpstr>How to Explore?</vt:lpstr>
      <vt:lpstr>Video of Demo Q-learning – Manual Exploration – Bridge Grid 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Approximate Q-Learning</vt:lpstr>
      <vt:lpstr>Approximate Q-Learning</vt:lpstr>
      <vt:lpstr>Generalizing Across States</vt:lpstr>
      <vt:lpstr>Example: Pacman</vt:lpstr>
      <vt:lpstr>Video of Demo Q-Learning Pacman – Tiny – Watch All</vt:lpstr>
      <vt:lpstr>Video of Demo Q-Learning Pacman – Tiny – Silent Train</vt:lpstr>
      <vt:lpstr>Video of Demo Q-Learning Pacman – Tricky – Watch All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Q-Learning and Least Squares</vt:lpstr>
      <vt:lpstr>Linear Approximation: Regression*</vt:lpstr>
      <vt:lpstr>Optimization: Least Squares*</vt:lpstr>
      <vt:lpstr>Minimizing Error*</vt:lpstr>
      <vt:lpstr>Overfitting: Why Limiting Capacity Can Help*</vt:lpstr>
      <vt:lpstr>Policy Search</vt:lpstr>
      <vt:lpstr>Policy Search</vt:lpstr>
      <vt:lpstr>Policy Search</vt:lpstr>
      <vt:lpstr>Policy Search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2990</cp:revision>
  <cp:lastPrinted>2014-02-25T20:18:13Z</cp:lastPrinted>
  <dcterms:created xsi:type="dcterms:W3CDTF">2004-08-27T04:16:05Z</dcterms:created>
  <dcterms:modified xsi:type="dcterms:W3CDTF">2014-08-21T06:50:28Z</dcterms:modified>
</cp:coreProperties>
</file>